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5"/>
  </p:notesMasterIdLst>
  <p:sldIdLst>
    <p:sldId id="264" r:id="rId3"/>
    <p:sldId id="265" r:id="rId4"/>
    <p:sldId id="296" r:id="rId5"/>
    <p:sldId id="308" r:id="rId6"/>
    <p:sldId id="306" r:id="rId7"/>
    <p:sldId id="307" r:id="rId8"/>
    <p:sldId id="309" r:id="rId9"/>
    <p:sldId id="310" r:id="rId10"/>
    <p:sldId id="305" r:id="rId11"/>
    <p:sldId id="304" r:id="rId12"/>
    <p:sldId id="301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git" initials="Y" lastIdx="2" clrIdx="0">
    <p:extLst>
      <p:ext uri="{19B8F6BF-5375-455C-9EA6-DF929625EA0E}">
        <p15:presenceInfo xmlns:p15="http://schemas.microsoft.com/office/powerpoint/2012/main" userId="Yig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5" autoAdjust="0"/>
    <p:restoredTop sz="76959" autoAdjust="0"/>
  </p:normalViewPr>
  <p:slideViewPr>
    <p:cSldViewPr snapToGrid="0">
      <p:cViewPr varScale="1">
        <p:scale>
          <a:sx n="88" d="100"/>
          <a:sy n="88" d="100"/>
        </p:scale>
        <p:origin x="21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FCCD7-5069-477B-A6FE-53CC4E112E1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11E9-44BB-4F8E-A518-E083F67ED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411E9-44BB-4F8E-A518-E083F67EDC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0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https://realm.io/docs/dotnet/latest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411E9-44BB-4F8E-A518-E083F67EDC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https://realm.io/docs/dotnet/latest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411E9-44BB-4F8E-A518-E083F67EDC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işlemsel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ilişkisel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SQL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veritabanı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motorudur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411E9-44BB-4F8E-A518-E083F67EDC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4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411E9-44BB-4F8E-A518-E083F67EDC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6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411E9-44BB-4F8E-A518-E083F67EDC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9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411E9-44BB-4F8E-A518-E083F67EDC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4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411E9-44BB-4F8E-A518-E083F67EDC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86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411E9-44BB-4F8E-A518-E083F67EDC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93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411E9-44BB-4F8E-A518-E083F67EDC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5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paulcbetts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411E9-44BB-4F8E-A518-E083F67EDC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5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"/>
            <a:ext cx="12192000" cy="6856620"/>
          </a:xfrm>
          <a:prstGeom prst="rect">
            <a:avLst/>
          </a:prstGeom>
        </p:spPr>
      </p:pic>
      <p:pic>
        <p:nvPicPr>
          <p:cNvPr id="4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62269" y="474236"/>
            <a:ext cx="1775509" cy="380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781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501305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763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305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9950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9868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22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1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1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629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8938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solidFill>
                  <a:schemeClr val="tx1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solidFill>
                  <a:schemeClr val="tx1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425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3671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r="3431" b="2608"/>
          <a:stretch/>
        </p:blipFill>
        <p:spPr>
          <a:xfrm>
            <a:off x="1" y="-7783"/>
            <a:ext cx="12221569" cy="6873565"/>
          </a:xfrm>
          <a:prstGeom prst="rect">
            <a:avLst/>
          </a:prstGeom>
        </p:spPr>
      </p:pic>
      <p:sp>
        <p:nvSpPr>
          <p:cNvPr id="19" name="Dark gradation top"/>
          <p:cNvSpPr/>
          <p:nvPr userDrawn="1"/>
        </p:nvSpPr>
        <p:spPr bwMode="gray">
          <a:xfrm>
            <a:off x="0" y="-7783"/>
            <a:ext cx="12106223" cy="65686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40" y="2084172"/>
            <a:ext cx="5901462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4171"/>
            <a:ext cx="5903019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40" y="4146242"/>
            <a:ext cx="5901462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1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032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390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225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 dirty="0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581585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2807834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7462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2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/>
        </p:blipFill>
        <p:spPr>
          <a:xfrm>
            <a:off x="6170701" y="0"/>
            <a:ext cx="6050868" cy="685800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26090" r="67" b="-1"/>
          <a:stretch/>
        </p:blipFill>
        <p:spPr>
          <a:xfrm>
            <a:off x="6146999" y="-7783"/>
            <a:ext cx="6074570" cy="6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6276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3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14" r="36245" b="-114"/>
          <a:stretch/>
        </p:blipFill>
        <p:spPr>
          <a:xfrm>
            <a:off x="6170701" y="1"/>
            <a:ext cx="60508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427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8644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199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4" orient="horz" pos="4406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13085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5032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20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8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fld id="{68C2560D-EC28-3B41-86E8-18F1CE0113B4}" type="datetimeFigureOut">
              <a:rPr lang="en-US" smtClean="0">
                <a:solidFill>
                  <a:srgbClr val="FFFFFF"/>
                </a:solidFill>
              </a:rPr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fld id="{2C6B1FF6-39B9-40F5-8B67-33C6354A3D4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002050">
                  <a:shade val="75000"/>
                </a:srgb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25067" y="1338987"/>
            <a:ext cx="5757333" cy="4398719"/>
          </a:xfrm>
        </p:spPr>
        <p:txBody>
          <a:bodyPr numCol="1" spcCol="0">
            <a:normAutofit/>
          </a:bodyPr>
          <a:lstStyle>
            <a:lvl1pPr marL="408147" indent="-408147">
              <a:lnSpc>
                <a:spcPct val="110000"/>
              </a:lnSpc>
              <a:buSzPct val="110000"/>
              <a:buFontTx/>
              <a:buBlip>
                <a:blip r:embed="rId2"/>
              </a:buBlip>
              <a:defRPr sz="2157" b="0" i="0">
                <a:solidFill>
                  <a:srgbClr val="032B4E"/>
                </a:solidFill>
                <a:latin typeface="Helvetica Light"/>
                <a:cs typeface="Helvetica Light"/>
              </a:defRPr>
            </a:lvl1pPr>
            <a:lvl2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2pPr>
            <a:lvl3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3pPr>
            <a:lvl4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4pPr>
            <a:lvl5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25067" y="318592"/>
            <a:ext cx="5757333" cy="527019"/>
          </a:xfrm>
        </p:spPr>
        <p:txBody>
          <a:bodyPr>
            <a:noAutofit/>
          </a:bodyPr>
          <a:lstStyle>
            <a:lvl1pPr algn="l">
              <a:defRPr sz="2843" b="0" i="0">
                <a:solidFill>
                  <a:srgbClr val="3C90D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708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Lef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14" y="1217195"/>
            <a:ext cx="5378548" cy="899665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2151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372" b="1">
                <a:gradFill>
                  <a:gsLst>
                    <a:gs pos="13139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831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3"/>
            <a:ext cx="7112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11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0019" y="206048"/>
            <a:ext cx="2599604" cy="739373"/>
          </a:xfrm>
          <a:prstGeom prst="rect">
            <a:avLst/>
          </a:prstGeom>
          <a:solidFill>
            <a:srgbClr val="3075BC"/>
          </a:solidFill>
          <a:ln>
            <a:solidFill>
              <a:srgbClr val="30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2292923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_Indeed_zaglavka_254x142_002_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6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3"/>
            <a:ext cx="7112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0956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Indeed_zaglavka_254x142_002_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0" y="0"/>
            <a:ext cx="121866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498603"/>
            <a:ext cx="10160000" cy="210185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181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Indeed_zaglavka_254x142_002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0"/>
            <a:ext cx="8636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55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269239" y="2084172"/>
            <a:ext cx="8067823" cy="3586208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067761" cy="1793090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8067762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5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877277"/>
            <a:ext cx="806781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656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3096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354180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421638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80542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79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4064000" cy="2057400"/>
          </a:xfrm>
          <a:prstGeom prst="rect">
            <a:avLst/>
          </a:prstGeom>
        </p:spPr>
        <p:txBody>
          <a:bodyPr vert="horz" lIns="124358" tIns="62179" rIns="124358" bIns="6217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3600" y="990602"/>
            <a:ext cx="6908800" cy="5135562"/>
          </a:xfrm>
          <a:prstGeom prst="rect">
            <a:avLst/>
          </a:prstGeom>
        </p:spPr>
        <p:txBody>
          <a:bodyPr vert="horz" lIns="124358" tIns="62179" rIns="124358" bIns="6217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strip_0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8" name="Picture 7" descr="MS_Indeed_zaglavka_254x142_002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61005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>
            <a:fillRect/>
          </a:stretch>
        </p:blipFill>
        <p:spPr>
          <a:xfrm>
            <a:off x="179660" y="199002"/>
            <a:ext cx="2334440" cy="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1219085" rtl="0" eaLnBrk="1" latinLnBrk="0" hangingPunct="1">
        <a:spcBef>
          <a:spcPct val="0"/>
        </a:spcBef>
        <a:buNone/>
        <a:defRPr sz="470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457157" indent="-457157" algn="l" defTabSz="1219085" rtl="0" eaLnBrk="1" latinLnBrk="0" hangingPunct="1">
        <a:spcBef>
          <a:spcPct val="20000"/>
        </a:spcBef>
        <a:buFont typeface="Arial" pitchFamily="34" charset="0"/>
        <a:buChar char="•"/>
        <a:defRPr sz="4313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90507" indent="-380964" algn="l" defTabSz="1219085" rtl="0" eaLnBrk="1" latinLnBrk="0" hangingPunct="1">
        <a:spcBef>
          <a:spcPct val="20000"/>
        </a:spcBef>
        <a:buFont typeface="Arial" pitchFamily="34" charset="0"/>
        <a:buChar char="–"/>
        <a:defRPr sz="372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523857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323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133399" indent="-304771" algn="l" defTabSz="1219085" rtl="0" eaLnBrk="1" latinLnBrk="0" hangingPunct="1">
        <a:spcBef>
          <a:spcPct val="20000"/>
        </a:spcBef>
        <a:buFont typeface="Arial" pitchFamily="34" charset="0"/>
        <a:buChar char="–"/>
        <a:defRPr sz="2647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742942" indent="-304771" algn="l" defTabSz="1219085" rtl="0" eaLnBrk="1" latinLnBrk="0" hangingPunct="1">
        <a:spcBef>
          <a:spcPct val="20000"/>
        </a:spcBef>
        <a:buFont typeface="Arial" pitchFamily="34" charset="0"/>
        <a:buChar char="»"/>
        <a:defRPr sz="2647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3352485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8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70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3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1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6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9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2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activeui/Akavach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channel9.msdn.com/Events/Xamarin-Evolve/2016/Why-Akavache-is-Fast-How-Not-to-Use-SQLit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7C4A90-DFC0-4544-8448-16FA70DA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450" y="190552"/>
            <a:ext cx="11352271" cy="3829904"/>
          </a:xfrm>
        </p:spPr>
        <p:txBody>
          <a:bodyPr>
            <a:normAutofit/>
          </a:bodyPr>
          <a:lstStyle/>
          <a:p>
            <a:pPr defTabSz="914367">
              <a:spcBef>
                <a:spcPts val="0"/>
              </a:spcBef>
              <a:defRPr/>
            </a:pPr>
            <a:r>
              <a:rPr lang="en-US" dirty="0"/>
              <a:t>Choose and manage a database for your Xamarin apps</a:t>
            </a:r>
            <a:endParaRPr lang="tr-TR" sz="5882" dirty="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7F54D3-031E-4ACB-84D5-19BBE1EAB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451" y="4426457"/>
            <a:ext cx="8389316" cy="1460500"/>
          </a:xfrm>
        </p:spPr>
        <p:txBody>
          <a:bodyPr>
            <a:normAutofit fontScale="475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Yiğit Özaksüt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ozaksuty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yigit@ozaksut.com</a:t>
            </a:r>
          </a:p>
          <a:p>
            <a:r>
              <a:rPr lang="tr-TR" dirty="0">
                <a:solidFill>
                  <a:schemeClr val="bg1"/>
                </a:solidFill>
              </a:rPr>
              <a:t>www.ozaksut.com</a:t>
            </a:r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692ED-FE2E-45B9-A174-6079C6DA6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63" y="4557408"/>
            <a:ext cx="2289053" cy="923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F56990-F6FB-484F-B7F5-B5062D972A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6" y="4242803"/>
            <a:ext cx="2366202" cy="15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20487A-0736-4822-9783-F0D54080CEC5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err="1"/>
              <a:t>Akavache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E64D7-7B43-4747-B3AF-B63C0D7AD095}"/>
              </a:ext>
            </a:extLst>
          </p:cNvPr>
          <p:cNvSpPr txBox="1"/>
          <p:nvPr/>
        </p:nvSpPr>
        <p:spPr>
          <a:xfrm>
            <a:off x="266920" y="1189176"/>
            <a:ext cx="11538857" cy="341632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Added Bulk Operations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Bulk operations let us insert / lookup multiple keys at once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 can insert all of the keys in a single transaction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If one fails, we have to fail them all in a single transaction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https://github.com/reactiveui/Akavache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https://channel9.msdn.com/Events/Xamarin-Evolve/2016/Why-Akavache-is-Fast-How-Not-to-Use-SQLite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751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Realm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419CD-D4C0-4CEE-B755-E8B2F729FB28}"/>
              </a:ext>
            </a:extLst>
          </p:cNvPr>
          <p:cNvSpPr txBox="1"/>
          <p:nvPr/>
        </p:nvSpPr>
        <p:spPr>
          <a:xfrm>
            <a:off x="435429" y="1426029"/>
            <a:ext cx="11489651" cy="472129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Offline first experiences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Event processing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Real-time 2 way data sync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API Mobilization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Presence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Messaging / Chat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Real-time Collaboration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Pub/Sub &amp; Push Notification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In-App &amp; Cross-App Search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IoT Sensor Sync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Endpoint Computing</a:t>
            </a:r>
          </a:p>
        </p:txBody>
      </p:sp>
    </p:spTree>
    <p:extLst>
      <p:ext uri="{BB962C8B-B14F-4D97-AF65-F5344CB8AC3E}">
        <p14:creationId xmlns:p14="http://schemas.microsoft.com/office/powerpoint/2010/main" val="30763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Firebase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419CD-D4C0-4CEE-B755-E8B2F729FB28}"/>
              </a:ext>
            </a:extLst>
          </p:cNvPr>
          <p:cNvSpPr txBox="1"/>
          <p:nvPr/>
        </p:nvSpPr>
        <p:spPr>
          <a:xfrm>
            <a:off x="435429" y="1426029"/>
            <a:ext cx="11489651" cy="267457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Authentication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Database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Storage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Hosting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Functions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ML Kit</a:t>
            </a:r>
          </a:p>
        </p:txBody>
      </p:sp>
    </p:spTree>
    <p:extLst>
      <p:ext uri="{BB962C8B-B14F-4D97-AF65-F5344CB8AC3E}">
        <p14:creationId xmlns:p14="http://schemas.microsoft.com/office/powerpoint/2010/main" val="28730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E0FD4A-CE0B-4588-99EB-258877078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48" y="2890181"/>
            <a:ext cx="2323721" cy="1066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2C5E8D-6D95-4559-9725-E7DA41F2A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80" y="2890181"/>
            <a:ext cx="2062463" cy="1077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EB7CD-99BE-421F-8100-CA4494E67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54" y="2890181"/>
            <a:ext cx="3327997" cy="10776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7FBA86-8162-4239-AD11-E734988FB953}"/>
              </a:ext>
            </a:extLst>
          </p:cNvPr>
          <p:cNvSpPr txBox="1"/>
          <p:nvPr/>
        </p:nvSpPr>
        <p:spPr>
          <a:xfrm>
            <a:off x="533400" y="555171"/>
            <a:ext cx="11321143" cy="144655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SQLite3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Realm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Firebase</a:t>
            </a:r>
          </a:p>
        </p:txBody>
      </p:sp>
    </p:spTree>
    <p:extLst>
      <p:ext uri="{BB962C8B-B14F-4D97-AF65-F5344CB8AC3E}">
        <p14:creationId xmlns:p14="http://schemas.microsoft.com/office/powerpoint/2010/main" val="2314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20487A-0736-4822-9783-F0D54080CEC5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SQLite3 on Xamarin</a:t>
            </a:r>
          </a:p>
          <a:p>
            <a:r>
              <a:rPr 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37A32-B1C8-4758-9AC8-02832CE9F023}"/>
              </a:ext>
            </a:extLst>
          </p:cNvPr>
          <p:cNvSpPr txBox="1"/>
          <p:nvPr/>
        </p:nvSpPr>
        <p:spPr>
          <a:xfrm>
            <a:off x="266919" y="990543"/>
            <a:ext cx="11244943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https://github.com/oysteinkrog/SQLite.Net-PCL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EDE790-67CF-40CE-8C90-0B9DD1C5C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681162"/>
            <a:ext cx="93154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20487A-0736-4822-9783-F0D54080CEC5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err="1"/>
              <a:t>DependencyService</a:t>
            </a:r>
            <a:r>
              <a:rPr 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37A32-B1C8-4758-9AC8-02832CE9F023}"/>
              </a:ext>
            </a:extLst>
          </p:cNvPr>
          <p:cNvSpPr txBox="1"/>
          <p:nvPr/>
        </p:nvSpPr>
        <p:spPr>
          <a:xfrm>
            <a:off x="269240" y="1589257"/>
            <a:ext cx="11244943" cy="163429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public interface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ISQLiteConnection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GetConnection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727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20487A-0736-4822-9783-F0D54080CEC5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SQLite3 - Android</a:t>
            </a:r>
          </a:p>
          <a:p>
            <a:r>
              <a:rPr lang="en-US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0BB40F-A95F-4A28-9EBB-FD28CED7A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81" y="201008"/>
            <a:ext cx="2362200" cy="30861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537A32-B1C8-4758-9AC8-02832CE9F023}"/>
              </a:ext>
            </a:extLst>
          </p:cNvPr>
          <p:cNvSpPr txBox="1"/>
          <p:nvPr/>
        </p:nvSpPr>
        <p:spPr>
          <a:xfrm>
            <a:off x="266919" y="990543"/>
            <a:ext cx="11244943" cy="588161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[assembly: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Xamarin.Forms.Dependency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typeof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GetDroidConnection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))]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namespace Ders4.Droid.ConnectionHelper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public class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GetDroidConnection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: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ISQLiteConnection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public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GetConnection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string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documentPath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=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System.Environment.GetFolderPath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(System.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   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Environment.SpecialFolder.Personal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var path =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System.IO.Path.Combine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documentPath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,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App.DbName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var platform = new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SQLitePlatformAndroid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var connection = new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(platform, path);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return connection;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}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}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25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20487A-0736-4822-9783-F0D54080CEC5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SQLite3 - iOS</a:t>
            </a:r>
          </a:p>
          <a:p>
            <a:r>
              <a:rPr 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37A32-B1C8-4758-9AC8-02832CE9F023}"/>
              </a:ext>
            </a:extLst>
          </p:cNvPr>
          <p:cNvSpPr txBox="1"/>
          <p:nvPr/>
        </p:nvSpPr>
        <p:spPr>
          <a:xfrm>
            <a:off x="266919" y="990543"/>
            <a:ext cx="11244943" cy="580466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[assembly: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Xamarin.Forms.Dependency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typeof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GetiOSConnection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))]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namespace Ders4.iOS.ConnectionHelper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public class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GetiOSConnection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: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ISQLiteConnection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public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GetConnection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var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documentPath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=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System.Environment.GetFolderPath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System.Environment.SpecialFolder.Personal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var path =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System.IO.Path.Combine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documentPath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,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App.DbName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var platform = new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SQLitePlatformIOS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var connection = new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(platform, path);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return connection;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}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}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68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20487A-0736-4822-9783-F0D54080CEC5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SQLiteManager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37A32-B1C8-4758-9AC8-02832CE9F023}"/>
              </a:ext>
            </a:extLst>
          </p:cNvPr>
          <p:cNvSpPr txBox="1"/>
          <p:nvPr/>
        </p:nvSpPr>
        <p:spPr>
          <a:xfrm>
            <a:off x="266919" y="990543"/>
            <a:ext cx="5741995" cy="572772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_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public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SQLiteManager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_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=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DependencyService.Get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&lt;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ISQLiteConnection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&gt;().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GetConnection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_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sqlconnection.CreateTable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&lt;Student&gt;();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}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public int Insert(Student 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return _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sqlconnection.Insert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(s);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}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public int Update(Student 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return _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sqlconnection.Update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(s);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917D3-B985-4EC4-9BB8-033C3A45A512}"/>
              </a:ext>
            </a:extLst>
          </p:cNvPr>
          <p:cNvSpPr txBox="1"/>
          <p:nvPr/>
        </p:nvSpPr>
        <p:spPr>
          <a:xfrm>
            <a:off x="6008915" y="990543"/>
            <a:ext cx="5913846" cy="529683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public int Delete(int Id)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return _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sqlconnection.Delete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&lt;Student&gt;(Id);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}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public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IEnumerable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&lt;Student&gt;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GetAll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	return _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sqlconnection.Table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&lt;Student&gt;();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}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public Student Get(int Id)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return _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sqlconnection.Table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&lt;Student&gt;().Where(x =&gt;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x.Id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== Id).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FirstOrDefault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3640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20487A-0736-4822-9783-F0D54080CEC5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CRUD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37A32-B1C8-4758-9AC8-02832CE9F023}"/>
              </a:ext>
            </a:extLst>
          </p:cNvPr>
          <p:cNvSpPr txBox="1"/>
          <p:nvPr/>
        </p:nvSpPr>
        <p:spPr>
          <a:xfrm>
            <a:off x="266919" y="990543"/>
            <a:ext cx="11655840" cy="588161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private void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onInsert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(object sender,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EventArgs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e)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SQLiteManager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manager = new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SQLiteManager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Student _student = new Student();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_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student.Name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=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txtName.Text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_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student.Surname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=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txtSurname.Text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int result =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manager.Insert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(_student);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if (result &gt; 0)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   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DisplayAlert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("BAŞARILI", _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student.Name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+ "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eklendi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.", "OK");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}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else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{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   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DisplayAlert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("BAŞARISIZ", _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student.Name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+ "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eklenemedi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.", "OK");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    }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2598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20487A-0736-4822-9783-F0D54080CEC5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SQLite3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E64D7-7B43-4747-B3AF-B63C0D7AD095}"/>
              </a:ext>
            </a:extLst>
          </p:cNvPr>
          <p:cNvSpPr txBox="1"/>
          <p:nvPr/>
        </p:nvSpPr>
        <p:spPr>
          <a:xfrm>
            <a:off x="326571" y="1828799"/>
            <a:ext cx="11538857" cy="144655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Use transaction properly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Access SQLite3 on a single thread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Prepare commands ahead of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9E06B5-1CF7-45E4-AB57-116F44C5FDF3}"/>
              </a:ext>
            </a:extLst>
          </p:cNvPr>
          <p:cNvSpPr txBox="1"/>
          <p:nvPr/>
        </p:nvSpPr>
        <p:spPr>
          <a:xfrm>
            <a:off x="326571" y="1200935"/>
            <a:ext cx="398788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SQLite3 is fast when you: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71668A-3600-466A-8938-D232AA3E650B}"/>
              </a:ext>
            </a:extLst>
          </p:cNvPr>
          <p:cNvSpPr txBox="1"/>
          <p:nvPr/>
        </p:nvSpPr>
        <p:spPr>
          <a:xfrm>
            <a:off x="326570" y="3287108"/>
            <a:ext cx="522226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Make SQLite3 faster, the easy way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4DDBC-FBFB-444D-A35C-EAC7E7A805D5}"/>
              </a:ext>
            </a:extLst>
          </p:cNvPr>
          <p:cNvSpPr txBox="1"/>
          <p:nvPr/>
        </p:nvSpPr>
        <p:spPr>
          <a:xfrm>
            <a:off x="326571" y="3903213"/>
            <a:ext cx="11538857" cy="144655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Connection.ExecuteScalar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&lt;int&gt;("PRAGMA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journal_mode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=WAL");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Connection.Execute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("PRAGMA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temp_store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=MEMORY");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Connection.Execute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("PRAGMA synchronous=OFF");</a:t>
            </a:r>
          </a:p>
        </p:txBody>
      </p:sp>
    </p:spTree>
    <p:extLst>
      <p:ext uri="{BB962C8B-B14F-4D97-AF65-F5344CB8AC3E}">
        <p14:creationId xmlns:p14="http://schemas.microsoft.com/office/powerpoint/2010/main" val="26196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Ed_NA_Template_with_TechEd Europe_r03.potx" id="{D1757E1E-F62B-43A3-BA2B-231531828368}" vid="{DB3EECF5-125C-46BC-AC50-75EC4FF8233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4505</TotalTime>
  <Words>682</Words>
  <Application>Microsoft Office PowerPoint</Application>
  <PresentationFormat>Widescreen</PresentationFormat>
  <Paragraphs>146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 Light</vt:lpstr>
      <vt:lpstr>Segoe UI</vt:lpstr>
      <vt:lpstr>Segoe UI Light</vt:lpstr>
      <vt:lpstr>Wingdings</vt:lpstr>
      <vt:lpstr>TEE14 Speaker PPT Template</vt:lpstr>
      <vt:lpstr>1_Office Theme</vt:lpstr>
      <vt:lpstr>Choose and manage a database for your Xamarin apps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Xamarin.Forms</dc:title>
  <dc:creator>Ibrahim Kivanc</dc:creator>
  <cp:lastModifiedBy>Yigit</cp:lastModifiedBy>
  <cp:revision>610</cp:revision>
  <dcterms:created xsi:type="dcterms:W3CDTF">2016-03-16T16:50:00Z</dcterms:created>
  <dcterms:modified xsi:type="dcterms:W3CDTF">2018-10-29T14:05:04Z</dcterms:modified>
</cp:coreProperties>
</file>